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sldIdLst>
    <p:sldId id="256" r:id="rId2"/>
    <p:sldId id="276" r:id="rId3"/>
    <p:sldId id="261" r:id="rId4"/>
    <p:sldId id="262" r:id="rId5"/>
    <p:sldId id="263" r:id="rId6"/>
    <p:sldId id="258" r:id="rId7"/>
    <p:sldId id="264" r:id="rId8"/>
    <p:sldId id="265" r:id="rId9"/>
    <p:sldId id="272" r:id="rId10"/>
    <p:sldId id="267" r:id="rId11"/>
    <p:sldId id="268" r:id="rId12"/>
    <p:sldId id="273" r:id="rId13"/>
    <p:sldId id="274" r:id="rId14"/>
    <p:sldId id="275" r:id="rId15"/>
    <p:sldId id="271" r:id="rId16"/>
    <p:sldId id="270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20" autoAdjust="0"/>
  </p:normalViewPr>
  <p:slideViewPr>
    <p:cSldViewPr snapToGrid="0" snapToObjects="1">
      <p:cViewPr varScale="1">
        <p:scale>
          <a:sx n="152" d="100"/>
          <a:sy n="152" d="100"/>
        </p:scale>
        <p:origin x="-106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89F4-E2F4-F841-B41E-5BF04B8A7B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1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89F4-E2F4-F841-B41E-5BF04B8A7B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61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89F4-E2F4-F841-B41E-5BF04B8A7B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92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89F4-E2F4-F841-B41E-5BF04B8A7B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58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89F4-E2F4-F841-B41E-5BF04B8A7B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4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89F4-E2F4-F841-B41E-5BF04B8A7B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40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89F4-E2F4-F841-B41E-5BF04B8A7B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92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89F4-E2F4-F841-B41E-5BF04B8A7B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24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89F4-E2F4-F841-B41E-5BF04B8A7B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3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89F4-E2F4-F841-B41E-5BF04B8A7B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95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289F4-E2F4-F841-B41E-5BF04B8A7B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99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289F4-E2F4-F841-B41E-5BF04B8A7B63}" type="datetimeFigureOut">
              <a:rPr lang="en-US" smtClean="0"/>
              <a:t>2/25/19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FDC75-20C4-E64D-8432-A466315F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an_risk_raster_comp.png"/>
          <p:cNvPicPr>
            <a:picLocks noChangeAspect="1"/>
          </p:cNvPicPr>
          <p:nvPr/>
        </p:nvPicPr>
        <p:blipFill rotWithShape="1"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" r="16813"/>
          <a:stretch/>
        </p:blipFill>
        <p:spPr>
          <a:xfrm>
            <a:off x="-1" y="0"/>
            <a:ext cx="9150111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Mapping status and conservation of global at-risk marine </a:t>
            </a:r>
            <a:r>
              <a:rPr lang="en-US" b="1" dirty="0" smtClean="0">
                <a:solidFill>
                  <a:srgbClr val="000000"/>
                </a:solidFill>
              </a:rPr>
              <a:t>biodiversity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>
            <a:normAutofit fontScale="47500" lnSpcReduction="20000"/>
          </a:bodyPr>
          <a:lstStyle/>
          <a:p>
            <a:r>
              <a:rPr lang="en-US" sz="3800" b="1" dirty="0" smtClean="0">
                <a:solidFill>
                  <a:schemeClr val="tx1"/>
                </a:solidFill>
              </a:rPr>
              <a:t>Casey C. O’Hara</a:t>
            </a:r>
            <a:r>
              <a:rPr lang="en-US" sz="3800" b="1" baseline="30000" dirty="0" smtClean="0">
                <a:solidFill>
                  <a:schemeClr val="tx1"/>
                </a:solidFill>
              </a:rPr>
              <a:t>1,2</a:t>
            </a:r>
            <a:r>
              <a:rPr lang="en-US" sz="3800" b="1" dirty="0" smtClean="0">
                <a:solidFill>
                  <a:schemeClr val="tx1"/>
                </a:solidFill>
              </a:rPr>
              <a:t>, Juan Carlos Villaseñor-Derbez</a:t>
            </a:r>
            <a:r>
              <a:rPr lang="en-US" sz="3800" b="1" baseline="30000" dirty="0" smtClean="0">
                <a:solidFill>
                  <a:schemeClr val="tx1"/>
                </a:solidFill>
              </a:rPr>
              <a:t>1</a:t>
            </a:r>
            <a:r>
              <a:rPr lang="en-US" sz="3800" b="1" dirty="0" smtClean="0">
                <a:solidFill>
                  <a:schemeClr val="tx1"/>
                </a:solidFill>
              </a:rPr>
              <a:t>, </a:t>
            </a:r>
          </a:p>
          <a:p>
            <a:r>
              <a:rPr lang="en-US" sz="3800" b="1" dirty="0" smtClean="0">
                <a:solidFill>
                  <a:schemeClr val="tx1"/>
                </a:solidFill>
              </a:rPr>
              <a:t>Gina M. Ralph</a:t>
            </a:r>
            <a:r>
              <a:rPr lang="en-US" sz="3800" b="1" baseline="30000" dirty="0" smtClean="0">
                <a:solidFill>
                  <a:schemeClr val="tx1"/>
                </a:solidFill>
              </a:rPr>
              <a:t>3</a:t>
            </a:r>
            <a:r>
              <a:rPr lang="en-US" sz="3800" b="1" dirty="0" smtClean="0">
                <a:solidFill>
                  <a:schemeClr val="tx1"/>
                </a:solidFill>
              </a:rPr>
              <a:t>, Benjamin S. Halpern</a:t>
            </a:r>
            <a:r>
              <a:rPr lang="en-US" sz="3800" b="1" baseline="30000" dirty="0" smtClean="0">
                <a:solidFill>
                  <a:schemeClr val="tx1"/>
                </a:solidFill>
              </a:rPr>
              <a:t>1,2</a:t>
            </a:r>
            <a:r>
              <a:rPr lang="en-US" sz="3800" b="1" dirty="0" smtClean="0">
                <a:solidFill>
                  <a:schemeClr val="tx1"/>
                </a:solidFill>
              </a:rPr>
              <a:t/>
            </a:r>
            <a:br>
              <a:rPr lang="en-US" sz="3800" b="1" dirty="0" smtClean="0">
                <a:solidFill>
                  <a:schemeClr val="tx1"/>
                </a:solidFill>
              </a:rPr>
            </a:br>
            <a:endParaRPr lang="en-US" sz="3800" b="1" dirty="0" smtClean="0">
              <a:solidFill>
                <a:schemeClr val="tx1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2500" dirty="0" smtClean="0">
                <a:solidFill>
                  <a:schemeClr val="tx1"/>
                </a:solidFill>
              </a:rPr>
              <a:t>Bren School of Environmental Science and Management, University of California, Santa Barbara CA 93106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500" dirty="0" smtClean="0">
                <a:solidFill>
                  <a:schemeClr val="tx1"/>
                </a:solidFill>
              </a:rPr>
              <a:t>National Center for Ecological Analysis and Synthesis, University of California, 735 State Street Suite 300, Santa Barbara CA 93101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2500" dirty="0" smtClean="0">
                <a:solidFill>
                  <a:schemeClr val="tx1"/>
                </a:solidFill>
              </a:rPr>
              <a:t>UCN Marine Biodiversity Unit, Department of Biological Sciences, Old Dominion University, Norfolk, VA 23529, USA</a:t>
            </a:r>
            <a:endParaRPr 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232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pa_plot_global_ee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74" y="2325551"/>
            <a:ext cx="8618220" cy="1188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Biodiversity within marine reserves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Global Exclusive Economic Zones (EEZs)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Talk about proactive vs. reactive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517957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Biodiversity within marine reserves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Global Exclusive Economic Zones (EEZs)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Biodiversity within marine reserves (high seas)</a:t>
            </a:r>
            <a:endParaRPr lang="en-US" sz="2800" dirty="0"/>
          </a:p>
        </p:txBody>
      </p:sp>
      <p:pic>
        <p:nvPicPr>
          <p:cNvPr id="4" name="Picture 3" descr="mpa_plot_global_eez_prot_on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74" y="2325551"/>
            <a:ext cx="8618220" cy="1188720"/>
          </a:xfrm>
          <a:prstGeom prst="rect">
            <a:avLst/>
          </a:prstGeom>
        </p:spPr>
      </p:pic>
      <p:pic>
        <p:nvPicPr>
          <p:cNvPr id="6" name="Picture 5" descr="mpa_plot_global_eez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74" y="2325551"/>
            <a:ext cx="8618220" cy="1188720"/>
          </a:xfrm>
          <a:prstGeom prst="rect">
            <a:avLst/>
          </a:prstGeom>
        </p:spPr>
      </p:pic>
      <p:pic>
        <p:nvPicPr>
          <p:cNvPr id="5" name="Picture 4" descr="mpa_plot_high_sea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74" y="4280528"/>
            <a:ext cx="8618220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6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Marine protection by </a:t>
            </a:r>
            <a:r>
              <a:rPr lang="en-US" dirty="0" err="1" smtClean="0"/>
              <a:t>georegion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3_bd_risk_vs_mp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76" y="1600200"/>
            <a:ext cx="76009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3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Marine protection by habitat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4_bd_risk_vs_habita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76" y="1600200"/>
            <a:ext cx="7600950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83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Biodiversity risk relative to cumulative human impacts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 and Percent Threatened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1_comp_assess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9570"/>
            <a:ext cx="9144000" cy="466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89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 of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_S4_var_ma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8826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7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Species richness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_S1_nspp_ma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8557"/>
            <a:ext cx="914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Goals to increase protection of marine biodiversity </a:t>
            </a:r>
            <a:r>
              <a:rPr lang="mr-IN" dirty="0" smtClean="0"/>
              <a:t>–</a:t>
            </a:r>
            <a:r>
              <a:rPr lang="en-US" dirty="0" smtClean="0"/>
              <a:t> Aichi and renegotiations in 2020</a:t>
            </a:r>
          </a:p>
          <a:p>
            <a:r>
              <a:rPr lang="en-US" dirty="0" smtClean="0"/>
              <a:t>Prioritization based on richness, abundance</a:t>
            </a:r>
          </a:p>
          <a:p>
            <a:r>
              <a:rPr lang="en-US" dirty="0" smtClean="0"/>
              <a:t>But not on conservation status (i.e. extinction risk </a:t>
            </a:r>
            <a:r>
              <a:rPr lang="mr-IN" dirty="0" smtClean="0"/>
              <a:t>–</a:t>
            </a:r>
            <a:r>
              <a:rPr lang="en-US" dirty="0" smtClean="0"/>
              <a:t> IUCN Red List of Threatened Species)</a:t>
            </a:r>
          </a:p>
          <a:p>
            <a:r>
              <a:rPr lang="en-US" dirty="0" smtClean="0"/>
              <a:t>So we mapped conservation status of 5291 marine species across 25 taxonomic groups</a:t>
            </a:r>
          </a:p>
          <a:p>
            <a:pPr lvl="1"/>
            <a:r>
              <a:rPr lang="en-US" dirty="0" smtClean="0"/>
              <a:t>Mammals, corals, turtles, sharks/rays, many fishes, </a:t>
            </a:r>
            <a:r>
              <a:rPr lang="en-US" dirty="0" err="1" smtClean="0"/>
              <a:t>seagrasses</a:t>
            </a:r>
            <a:r>
              <a:rPr lang="en-US" dirty="0" smtClean="0"/>
              <a:t>, mangroves, some inverts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0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an_risk_raster_com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666939"/>
            <a:ext cx="8618220" cy="4398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98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rmochelys_coriacea_glob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666939"/>
            <a:ext cx="8618220" cy="4398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73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ermochelys_coriacea_ris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666939"/>
            <a:ext cx="8618220" cy="4398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Subpopulation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73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risk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 descr="lepidochelys_olivacea_risk_sk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4521200"/>
            <a:ext cx="5080000" cy="1016000"/>
          </a:xfrm>
          <a:prstGeom prst="rect">
            <a:avLst/>
          </a:prstGeom>
          <a:effectLst>
            <a:outerShdw blurRad="63500" dist="63500" dir="2700000" algn="tl" rotWithShape="0">
              <a:srgbClr val="000000">
                <a:alpha val="25000"/>
              </a:srgbClr>
            </a:outerShdw>
          </a:effectLst>
        </p:spPr>
      </p:pic>
      <p:pic>
        <p:nvPicPr>
          <p:cNvPr id="7" name="Picture 6" descr="chelonia_mydas_risk_ske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3931920"/>
            <a:ext cx="5080000" cy="1016000"/>
          </a:xfrm>
          <a:prstGeom prst="rect">
            <a:avLst/>
          </a:prstGeom>
          <a:effectLst>
            <a:outerShdw blurRad="63500" dist="63500" dir="2700000" algn="tl" rotWithShape="0">
              <a:srgbClr val="000000">
                <a:alpha val="25000"/>
              </a:srgbClr>
            </a:outerShdw>
          </a:effectLst>
        </p:spPr>
      </p:pic>
      <p:pic>
        <p:nvPicPr>
          <p:cNvPr id="5" name="Picture 4" descr="caretta_caretta_risk_ske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3230880"/>
            <a:ext cx="5080000" cy="1016000"/>
          </a:xfrm>
          <a:prstGeom prst="rect">
            <a:avLst/>
          </a:prstGeom>
          <a:effectLst>
            <a:outerShdw blurRad="63500" dist="63500" dir="2700000" algn="tl" rotWithShape="0">
              <a:srgbClr val="000000">
                <a:alpha val="25000"/>
              </a:srgbClr>
            </a:outerShdw>
          </a:effectLst>
        </p:spPr>
      </p:pic>
      <p:pic>
        <p:nvPicPr>
          <p:cNvPr id="9" name="Picture 8" descr="eretmochelys_imbricata_risk_skew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2438400"/>
            <a:ext cx="5080000" cy="1016000"/>
          </a:xfrm>
          <a:prstGeom prst="rect">
            <a:avLst/>
          </a:prstGeom>
          <a:effectLst>
            <a:outerShdw blurRad="63500" dist="63500" dir="2700000" algn="tl" rotWithShape="0">
              <a:srgbClr val="000000">
                <a:alpha val="25000"/>
              </a:srgbClr>
            </a:outerShdw>
          </a:effectLst>
        </p:spPr>
      </p:pic>
      <p:pic>
        <p:nvPicPr>
          <p:cNvPr id="8" name="Picture 7" descr="dermochelys_coriacea_risk_skew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778000"/>
            <a:ext cx="5080000" cy="1016000"/>
          </a:xfrm>
          <a:prstGeom prst="rect">
            <a:avLst/>
          </a:prstGeom>
          <a:effectLst>
            <a:outerShdw blurRad="63500" dist="63500" dir="2700000" algn="tl" rotWithShape="0">
              <a:srgbClr val="000000">
                <a:alpha val="25000"/>
              </a:srgbClr>
            </a:outerShdw>
          </a:effectLst>
        </p:spPr>
      </p:pic>
      <p:pic>
        <p:nvPicPr>
          <p:cNvPr id="11" name="Picture 10" descr="mean_risk_raster_comp_skew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5334000"/>
            <a:ext cx="5080000" cy="1016000"/>
          </a:xfrm>
          <a:prstGeom prst="rect">
            <a:avLst/>
          </a:prstGeom>
          <a:effectLst>
            <a:outerShdw blurRad="63500" dist="63500" dir="2700000" algn="tl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6272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7141E-6 -4.97568E-6 L -3.67141E-6 0.51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8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7141E-6 1.80913E-6 L -3.67141E-6 0.42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7141E-6 2.27936E-6 L -3.67141E-6 0.3046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2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7141E-6 -3.63678E-6 L -3.67141E-6 0.202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7141E-6 -2.94649E-6 L -3.67141E-6 0.1160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an_risk_raster_com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666939"/>
            <a:ext cx="8618220" cy="4398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Marine biodiversity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0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an_rr_risk_raster_com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666939"/>
            <a:ext cx="8618220" cy="4398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Marine biodiversity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27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2_taxa_ma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161" y="305084"/>
            <a:ext cx="5037620" cy="646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90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Words>178</Words>
  <Application>Microsoft Macintosh PowerPoint</Application>
  <PresentationFormat>On-screen Show (4:3)</PresentationFormat>
  <Paragraphs>37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Mapping status and conservation of global at-risk marine biodiversity</vt:lpstr>
      <vt:lpstr>Problem statement</vt:lpstr>
      <vt:lpstr>Global </vt:lpstr>
      <vt:lpstr>Global score</vt:lpstr>
      <vt:lpstr>Subpopulation scores</vt:lpstr>
      <vt:lpstr>Creating risk maps</vt:lpstr>
      <vt:lpstr>Marine biodiversity risk</vt:lpstr>
      <vt:lpstr>Marine biodiversity risk</vt:lpstr>
      <vt:lpstr>PowerPoint Presentation</vt:lpstr>
      <vt:lpstr>Biodiversity within marine reserves</vt:lpstr>
      <vt:lpstr>Biodiversity within marine reserves</vt:lpstr>
      <vt:lpstr>Marine protection by georegion</vt:lpstr>
      <vt:lpstr>Marine protection by habitat</vt:lpstr>
      <vt:lpstr>Next Steps</vt:lpstr>
      <vt:lpstr>Risk and Percent Threatened</vt:lpstr>
      <vt:lpstr>Variance of risk</vt:lpstr>
      <vt:lpstr>Species richness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Casey O'Hara</dc:creator>
  <cp:lastModifiedBy>Casey O'Hara</cp:lastModifiedBy>
  <cp:revision>8</cp:revision>
  <dcterms:created xsi:type="dcterms:W3CDTF">2019-02-25T19:14:04Z</dcterms:created>
  <dcterms:modified xsi:type="dcterms:W3CDTF">2019-02-25T21:03:55Z</dcterms:modified>
</cp:coreProperties>
</file>